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Fraunces Extra Bold" panose="020B0604020202020204" charset="0"/>
      <p:regular r:id="rId13"/>
    </p:embeddedFont>
    <p:embeddedFont>
      <p:font typeface="Nobile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470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1655088"/>
            <a:ext cx="4919424" cy="49194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59150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Customer Segmentation Using Unsupervised Machine Learning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405800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Dissertation for Bachelor of Technology in Computer Science and Engineering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503896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By </a:t>
            </a: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Parachikapu Kshownish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| Registration No: </a:t>
            </a: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12207188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565701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Lovely Professional University, Punjab, India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627507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Supervisor: Himanshu Gajnan Tikle | Submission Date: April 2025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88788"/>
            <a:ext cx="82297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Conclusion and Future Work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Segmentation Results:</a:t>
            </a: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2240 customers grouped into 3 clusters, silhouette score 0.62.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Key Insights:</a:t>
            </a: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High-income buyers show loyalty; low-income buyers need re-engagement.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Future Work:</a:t>
            </a: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Integrate Kidhome feature, explore Gaussian Mixture Models, build Streamlit dashboard.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Acknowledgments:</a:t>
            </a: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Supervisor Himanshu Gajnan Tikle and Lovely Professional University support.</a:t>
            </a:r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9487" y="518517"/>
            <a:ext cx="7825026" cy="11777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Introduction and Problem Statement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59487" y="1978938"/>
            <a:ext cx="423982" cy="423982"/>
          </a:xfrm>
          <a:prstGeom prst="roundRect">
            <a:avLst>
              <a:gd name="adj" fmla="val 40000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271826" y="2043708"/>
            <a:ext cx="2355413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Business Challenge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271826" y="2451021"/>
            <a:ext cx="7212687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Retailers struggle to identify customer behaviour patterns, leading to ineffective marketing strategies and poor resource allocation.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59487" y="3430786"/>
            <a:ext cx="423982" cy="423982"/>
          </a:xfrm>
          <a:prstGeom prst="roundRect">
            <a:avLst>
              <a:gd name="adj" fmla="val 40000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271826" y="3495556"/>
            <a:ext cx="2355413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Project Goal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271826" y="3902869"/>
            <a:ext cx="7212687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Segment 2240 customers using unsupervised machine learning to enable personalised marketing and improved customer engagement.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59487" y="4882634"/>
            <a:ext cx="423982" cy="423982"/>
          </a:xfrm>
          <a:prstGeom prst="roundRect">
            <a:avLst>
              <a:gd name="adj" fmla="val 40000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271826" y="4947404"/>
            <a:ext cx="2355413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Importance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1271826" y="5354717"/>
            <a:ext cx="7212687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Tailored marketing boosts retention by up to 60%, increases revenue by 10-30%, and reduces customer acquisition costs significantly.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59487" y="6334482"/>
            <a:ext cx="423982" cy="423982"/>
          </a:xfrm>
          <a:prstGeom prst="roundRect">
            <a:avLst>
              <a:gd name="adj" fmla="val 40000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1271826" y="6399252"/>
            <a:ext cx="2355413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Approach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1271826" y="6806565"/>
            <a:ext cx="7212687" cy="904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Applied K-Means, Hierarchical Clustering, and DBSCAN on Income and NumStorePurchases features using Pandas and Scikit-learn in Jupyter Notebook.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510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268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Dataset Details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0796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2240 customer records with 29 features including Income, NumStorePurchases, MntWines, Recency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13064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Key features: Income (₹, float), NumStorePurchases (count), Total_Spending (sum of product categories), Recency (days)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1268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Preparation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37079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Dropped 24 rows with missing Income (1.07%)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15016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Removed extreme outliers in numerical columns based on box plot analysis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95526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Checked for inconsistencies across the dataset and resolved them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0155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Code used Pandas for cleaning and Seaborn for box plots and pairplots.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907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Preprocessing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66467"/>
            <a:ext cx="29907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Cleaning and Scaling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4761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Dropped missing Income rows and capped outliers using Interquartile Range (IQR) method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5271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Standardized Income and NumStorePurchases with StandardScaler for clustering readiness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166467"/>
            <a:ext cx="39181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Feature Engineering &amp; EDA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374761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Created Total_Spending by summing expenditures across product categories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552712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Pairplots revealed clusters in Income vs NumStorePurchases; heatmap showed strong Income-Total_Spending correlation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9758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Code leveraged Pandas for feature engineering, Scikit-learn for scaling, and Seaborn for visualizations.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2653189"/>
            <a:ext cx="4953000" cy="29260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59698" y="528995"/>
            <a:ext cx="5876092" cy="601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Clustering Methodology</a:t>
            </a:r>
            <a:endParaRPr lang="en-US" sz="3750" dirty="0"/>
          </a:p>
        </p:txBody>
      </p:sp>
      <p:sp>
        <p:nvSpPr>
          <p:cNvPr id="5" name="Shape 1"/>
          <p:cNvSpPr/>
          <p:nvPr/>
        </p:nvSpPr>
        <p:spPr>
          <a:xfrm>
            <a:off x="6159698" y="1418511"/>
            <a:ext cx="432792" cy="43279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2"/>
          <p:cNvSpPr/>
          <p:nvPr/>
        </p:nvSpPr>
        <p:spPr>
          <a:xfrm>
            <a:off x="6784777" y="1484590"/>
            <a:ext cx="2430661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K-Means Clustering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6784777" y="1900595"/>
            <a:ext cx="7172325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Selected k=3 via elbow method to minimise within-cluster variance and identify cohesive groups.</a:t>
            </a:r>
            <a:endParaRPr lang="en-US" sz="1500" dirty="0"/>
          </a:p>
        </p:txBody>
      </p:sp>
      <p:sp>
        <p:nvSpPr>
          <p:cNvPr id="8" name="Shape 4"/>
          <p:cNvSpPr/>
          <p:nvPr/>
        </p:nvSpPr>
        <p:spPr>
          <a:xfrm>
            <a:off x="6159698" y="2900839"/>
            <a:ext cx="432792" cy="43279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5"/>
          <p:cNvSpPr/>
          <p:nvPr/>
        </p:nvSpPr>
        <p:spPr>
          <a:xfrm>
            <a:off x="6784777" y="2966918"/>
            <a:ext cx="2887742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Hierarchical Clustering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6784777" y="3382923"/>
            <a:ext cx="717232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Used Ward linkage to visualise nested cluster structure with dendrogram.</a:t>
            </a:r>
            <a:endParaRPr lang="en-US" sz="1500" dirty="0"/>
          </a:p>
        </p:txBody>
      </p:sp>
      <p:sp>
        <p:nvSpPr>
          <p:cNvPr id="11" name="Shape 7"/>
          <p:cNvSpPr/>
          <p:nvPr/>
        </p:nvSpPr>
        <p:spPr>
          <a:xfrm>
            <a:off x="6159698" y="4075390"/>
            <a:ext cx="432792" cy="43279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8"/>
          <p:cNvSpPr/>
          <p:nvPr/>
        </p:nvSpPr>
        <p:spPr>
          <a:xfrm>
            <a:off x="6784777" y="4141470"/>
            <a:ext cx="2404705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DBSCAN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6784777" y="4557474"/>
            <a:ext cx="7172325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Set eps=0.7 and min_samples=10 to detect noise and irregular clusters, improving robustness.</a:t>
            </a:r>
            <a:endParaRPr lang="en-US" sz="1500" dirty="0"/>
          </a:p>
        </p:txBody>
      </p:sp>
      <p:sp>
        <p:nvSpPr>
          <p:cNvPr id="14" name="Shape 10"/>
          <p:cNvSpPr/>
          <p:nvPr/>
        </p:nvSpPr>
        <p:spPr>
          <a:xfrm>
            <a:off x="6159698" y="5557718"/>
            <a:ext cx="432792" cy="43279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1"/>
          <p:cNvSpPr/>
          <p:nvPr/>
        </p:nvSpPr>
        <p:spPr>
          <a:xfrm>
            <a:off x="6784777" y="5623798"/>
            <a:ext cx="2404705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Evaluation Metrics</a:t>
            </a:r>
            <a:endParaRPr lang="en-US" sz="1850" dirty="0"/>
          </a:p>
        </p:txBody>
      </p:sp>
      <p:sp>
        <p:nvSpPr>
          <p:cNvPr id="16" name="Text 12"/>
          <p:cNvSpPr/>
          <p:nvPr/>
        </p:nvSpPr>
        <p:spPr>
          <a:xfrm>
            <a:off x="6784777" y="6039803"/>
            <a:ext cx="7172325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Silhouette score (K-Means: 0.48) and Calinski-Harabasz index used to assess cluster quality.</a:t>
            </a:r>
            <a:endParaRPr lang="en-US" sz="1500" dirty="0"/>
          </a:p>
        </p:txBody>
      </p:sp>
      <p:sp>
        <p:nvSpPr>
          <p:cNvPr id="17" name="Text 13"/>
          <p:cNvSpPr/>
          <p:nvPr/>
        </p:nvSpPr>
        <p:spPr>
          <a:xfrm>
            <a:off x="6159698" y="6871692"/>
            <a:ext cx="7797403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Implemented using Scikit-learn and Matplotlib for plots.</a:t>
            </a:r>
            <a:endParaRPr lang="en-US" sz="1500" dirty="0"/>
          </a:p>
        </p:txBody>
      </p:sp>
      <p:sp>
        <p:nvSpPr>
          <p:cNvPr id="18" name="Text 14"/>
          <p:cNvSpPr/>
          <p:nvPr/>
        </p:nvSpPr>
        <p:spPr>
          <a:xfrm>
            <a:off x="6159698" y="7395805"/>
            <a:ext cx="7797403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38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2633543"/>
            <a:ext cx="4953000" cy="29641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77915" y="543282"/>
            <a:ext cx="6984921" cy="617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K-Means Clustering Results</a:t>
            </a:r>
            <a:endParaRPr lang="en-US" sz="3850" dirty="0"/>
          </a:p>
        </p:txBody>
      </p:sp>
      <p:sp>
        <p:nvSpPr>
          <p:cNvPr id="5" name="Shape 1"/>
          <p:cNvSpPr/>
          <p:nvPr/>
        </p:nvSpPr>
        <p:spPr>
          <a:xfrm>
            <a:off x="6177915" y="1457087"/>
            <a:ext cx="444460" cy="444460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2"/>
          <p:cNvSpPr/>
          <p:nvPr/>
        </p:nvSpPr>
        <p:spPr>
          <a:xfrm>
            <a:off x="6819900" y="1524953"/>
            <a:ext cx="3265051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Strong Cluster Separation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6819900" y="1952030"/>
            <a:ext cx="7118985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K-Means with k=3 achieved silhouette score of 0.62, indicating well-defined clusters.</a:t>
            </a:r>
            <a:endParaRPr lang="en-US" sz="1550" dirty="0"/>
          </a:p>
        </p:txBody>
      </p:sp>
      <p:sp>
        <p:nvSpPr>
          <p:cNvPr id="8" name="Shape 4"/>
          <p:cNvSpPr/>
          <p:nvPr/>
        </p:nvSpPr>
        <p:spPr>
          <a:xfrm>
            <a:off x="6177915" y="2979063"/>
            <a:ext cx="444460" cy="444460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5"/>
          <p:cNvSpPr/>
          <p:nvPr/>
        </p:nvSpPr>
        <p:spPr>
          <a:xfrm>
            <a:off x="6819900" y="3046928"/>
            <a:ext cx="4724281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Cluster 0: High-Income Active Buyers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6819900" y="3474006"/>
            <a:ext cx="7118985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Income ~₹900,000, NumStorePurchases ~10, low Recency (~30 days), high Total_Spending.</a:t>
            </a:r>
            <a:endParaRPr lang="en-US" sz="1550" dirty="0"/>
          </a:p>
        </p:txBody>
      </p:sp>
      <p:sp>
        <p:nvSpPr>
          <p:cNvPr id="11" name="Shape 7"/>
          <p:cNvSpPr/>
          <p:nvPr/>
        </p:nvSpPr>
        <p:spPr>
          <a:xfrm>
            <a:off x="6177915" y="4501039"/>
            <a:ext cx="444460" cy="444460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8"/>
          <p:cNvSpPr/>
          <p:nvPr/>
        </p:nvSpPr>
        <p:spPr>
          <a:xfrm>
            <a:off x="6819900" y="4568904"/>
            <a:ext cx="5163383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Cluster 1: Low-Income Occasional Buyers</a:t>
            </a:r>
            <a:endParaRPr lang="en-US" sz="1900" dirty="0"/>
          </a:p>
        </p:txBody>
      </p:sp>
      <p:sp>
        <p:nvSpPr>
          <p:cNvPr id="13" name="Text 9"/>
          <p:cNvSpPr/>
          <p:nvPr/>
        </p:nvSpPr>
        <p:spPr>
          <a:xfrm>
            <a:off x="6819900" y="4995982"/>
            <a:ext cx="7118985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Income ~₹300,000, NumStorePurchases ~3, higher Recency (~60 days), low spending.</a:t>
            </a:r>
            <a:endParaRPr lang="en-US" sz="1550" dirty="0"/>
          </a:p>
        </p:txBody>
      </p:sp>
      <p:sp>
        <p:nvSpPr>
          <p:cNvPr id="14" name="Shape 10"/>
          <p:cNvSpPr/>
          <p:nvPr/>
        </p:nvSpPr>
        <p:spPr>
          <a:xfrm>
            <a:off x="6177915" y="6023015"/>
            <a:ext cx="444460" cy="444460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1"/>
          <p:cNvSpPr/>
          <p:nvPr/>
        </p:nvSpPr>
        <p:spPr>
          <a:xfrm>
            <a:off x="6819900" y="6090880"/>
            <a:ext cx="5660946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Cluster 2: Moderate-Income Balanced Buyers</a:t>
            </a:r>
            <a:endParaRPr lang="en-US" sz="1900" dirty="0"/>
          </a:p>
        </p:txBody>
      </p:sp>
      <p:sp>
        <p:nvSpPr>
          <p:cNvPr id="16" name="Text 12"/>
          <p:cNvSpPr/>
          <p:nvPr/>
        </p:nvSpPr>
        <p:spPr>
          <a:xfrm>
            <a:off x="6819900" y="6517958"/>
            <a:ext cx="7118985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Income ~₹600,000, NumStorePurchases ~6, moderate Recency and spending.</a:t>
            </a:r>
            <a:endParaRPr lang="en-US" sz="1550" dirty="0"/>
          </a:p>
        </p:txBody>
      </p:sp>
      <p:sp>
        <p:nvSpPr>
          <p:cNvPr id="17" name="Text 13"/>
          <p:cNvSpPr/>
          <p:nvPr/>
        </p:nvSpPr>
        <p:spPr>
          <a:xfrm>
            <a:off x="6177915" y="7372112"/>
            <a:ext cx="7760970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Visualised using Scikit-learn and Seaborn.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2563297"/>
            <a:ext cx="4919305" cy="310300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02310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Hierarchical and DBSCAN Results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3007638"/>
            <a:ext cx="34039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Hierarchical Clustering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588782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Dendrogram confirmed three clusters, silhouette score 0.41, consistent with K-Means findings.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0342721" y="30076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DBSCAN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342721" y="3588782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Detected outliers and noise points, supporting robustness of core clusters with eps=1.0, min_samples=10.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6280190" y="549961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Insights: Cluster 0 dominates premium product spending; Cluster 1 shows signs of potential churn.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6280190" y="648057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Code used Scikit-learn and Matplotlib for dendrogram and K-distance plots.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4466" y="1213842"/>
            <a:ext cx="7600355" cy="641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Spending Patterns by Cluster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04466" y="2162651"/>
            <a:ext cx="461605" cy="461605"/>
          </a:xfrm>
          <a:prstGeom prst="roundRect">
            <a:avLst>
              <a:gd name="adj" fmla="val 40003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871216" y="2233136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Cluster 0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871216" y="2676644"/>
            <a:ext cx="3058954" cy="1312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 spending on MntWines and MntMeatProducts, indicating premium purchasing behaviour.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186630" y="2162651"/>
            <a:ext cx="461605" cy="461605"/>
          </a:xfrm>
          <a:prstGeom prst="roundRect">
            <a:avLst>
              <a:gd name="adj" fmla="val 40003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0853380" y="2233136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Cluster 1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853380" y="2676644"/>
            <a:ext cx="3058954" cy="1312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Low spending across all categories, reflecting minimal engagement and potential churn risk.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04466" y="4399478"/>
            <a:ext cx="461605" cy="461605"/>
          </a:xfrm>
          <a:prstGeom prst="roundRect">
            <a:avLst>
              <a:gd name="adj" fmla="val 40003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6871216" y="4469963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Cluster 2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871216" y="4913471"/>
            <a:ext cx="7041118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Balanced spending with notable contributions to MntWines and MntFruits.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204466" y="5800487"/>
            <a:ext cx="7707868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Tailored marketing strategies can target specific product preferences per cluster.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204466" y="6687503"/>
            <a:ext cx="770786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Analysis performed using Pandas groupby and Seaborn stacked bar plots.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1045" y="582930"/>
            <a:ext cx="10410349" cy="661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Business Recommendations by Cluster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1045" y="1773793"/>
            <a:ext cx="2899648" cy="661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Cluster 0: Premium Buyers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41045" y="2646998"/>
            <a:ext cx="2899648" cy="1015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Offer exclusive memberships and premium wines and meat products.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41045" y="3853339"/>
            <a:ext cx="2899648" cy="1015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Focus on loyalty programs to retain high-income active buyers.</a:t>
            </a:r>
            <a:endParaRPr lang="en-US" sz="16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alphaModFix amt="87000"/>
          </a:blip>
          <a:stretch>
            <a:fillRect/>
          </a:stretch>
        </p:blipFill>
        <p:spPr>
          <a:xfrm>
            <a:off x="741045" y="5398293"/>
            <a:ext cx="2899648" cy="224837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4164806" y="1773793"/>
            <a:ext cx="2899648" cy="661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Cluster 1: Low-Income Segment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4164806" y="2646998"/>
            <a:ext cx="2899648" cy="1015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Introduce re-engagement campaigns with strategic discounts.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4164806" y="3853339"/>
            <a:ext cx="2899648" cy="1015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Aim to reduce churn and increase engagement in occasional buyers.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4164806" y="5059680"/>
            <a:ext cx="2899648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>
            <a:alphaModFix amt="79000"/>
          </a:blip>
          <a:stretch>
            <a:fillRect/>
          </a:stretch>
        </p:blipFill>
        <p:spPr>
          <a:xfrm>
            <a:off x="4164806" y="5398294"/>
            <a:ext cx="2658308" cy="2248375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588568" y="1773793"/>
            <a:ext cx="2899648" cy="661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Cluster 2: Moderate-Income Buyers</a:t>
            </a:r>
            <a:endParaRPr lang="en-US" sz="2050" dirty="0"/>
          </a:p>
        </p:txBody>
      </p:sp>
      <p:sp>
        <p:nvSpPr>
          <p:cNvPr id="13" name="Text 9"/>
          <p:cNvSpPr/>
          <p:nvPr/>
        </p:nvSpPr>
        <p:spPr>
          <a:xfrm>
            <a:off x="7588568" y="2646998"/>
            <a:ext cx="2899648" cy="1015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Promote cross-selling, especially wines paired with fruits.</a:t>
            </a:r>
            <a:endParaRPr lang="en-US" sz="1650" dirty="0"/>
          </a:p>
        </p:txBody>
      </p:sp>
      <p:sp>
        <p:nvSpPr>
          <p:cNvPr id="14" name="Text 10"/>
          <p:cNvSpPr/>
          <p:nvPr/>
        </p:nvSpPr>
        <p:spPr>
          <a:xfrm>
            <a:off x="7588568" y="3853339"/>
            <a:ext cx="2899648" cy="1015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Encourage balanced spending and product diversification.</a:t>
            </a:r>
            <a:endParaRPr lang="en-US" sz="16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>
            <a:alphaModFix amt="78000"/>
          </a:blip>
          <a:stretch>
            <a:fillRect/>
          </a:stretch>
        </p:blipFill>
        <p:spPr>
          <a:xfrm>
            <a:off x="7588567" y="5398294"/>
            <a:ext cx="2899647" cy="2248376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6" name="Text 11"/>
          <p:cNvSpPr/>
          <p:nvPr/>
        </p:nvSpPr>
        <p:spPr>
          <a:xfrm>
            <a:off x="11012329" y="1773793"/>
            <a:ext cx="264664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Benefits</a:t>
            </a:r>
            <a:endParaRPr lang="en-US" sz="2050" dirty="0"/>
          </a:p>
        </p:txBody>
      </p:sp>
      <p:sp>
        <p:nvSpPr>
          <p:cNvPr id="17" name="Text 12"/>
          <p:cNvSpPr/>
          <p:nvPr/>
        </p:nvSpPr>
        <p:spPr>
          <a:xfrm>
            <a:off x="11012329" y="2316242"/>
            <a:ext cx="2899648" cy="1015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Improves customer retention and optimizes targeted marketing.</a:t>
            </a:r>
            <a:endParaRPr lang="en-US" sz="1650" dirty="0"/>
          </a:p>
        </p:txBody>
      </p:sp>
      <p:sp>
        <p:nvSpPr>
          <p:cNvPr id="18" name="Text 13"/>
          <p:cNvSpPr/>
          <p:nvPr/>
        </p:nvSpPr>
        <p:spPr>
          <a:xfrm>
            <a:off x="11012329" y="3522583"/>
            <a:ext cx="2899648" cy="1015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Potential revenue uplift estimated between 10% to 30%.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1463</TotalTime>
  <Words>766</Words>
  <Application>Microsoft Office PowerPoint</Application>
  <PresentationFormat>Custom</PresentationFormat>
  <Paragraphs>95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Fraunces Extra Bold</vt:lpstr>
      <vt:lpstr>Nobile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Kshownish Parachikapu</cp:lastModifiedBy>
  <cp:revision>3</cp:revision>
  <dcterms:created xsi:type="dcterms:W3CDTF">2025-05-05T15:52:30Z</dcterms:created>
  <dcterms:modified xsi:type="dcterms:W3CDTF">2025-05-07T06:47:20Z</dcterms:modified>
</cp:coreProperties>
</file>